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79" r:id="rId4"/>
    <p:sldId id="287" r:id="rId5"/>
    <p:sldId id="281" r:id="rId6"/>
    <p:sldId id="270" r:id="rId7"/>
    <p:sldId id="258" r:id="rId8"/>
    <p:sldId id="263" r:id="rId9"/>
    <p:sldId id="265" r:id="rId10"/>
    <p:sldId id="267" r:id="rId11"/>
    <p:sldId id="283" r:id="rId12"/>
    <p:sldId id="262" r:id="rId13"/>
    <p:sldId id="268" r:id="rId14"/>
    <p:sldId id="261" r:id="rId15"/>
    <p:sldId id="260" r:id="rId16"/>
    <p:sldId id="285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4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6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85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4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9C646AA-F36E-4540-911D-FFFC0A0EF24A}" type="datetime1">
              <a:rPr lang="en-US" smtClean="0"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3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5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4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7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12/8/2019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6FA2B21-3FCD-4721-B95C-427943F61125}" type="datetime1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6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alearthdata.com/downloads/110m-cultural-vectors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alearthdata.com/downloads/110m-cultural-vectors/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ssportindex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ssportinde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christianlaesser.com/travel-visa-inequality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okeh.org/en/1.3.2/docs/reference/palette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BA7D299-DA84-4811-BC79-29DF4214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2" b="12289"/>
          <a:stretch/>
        </p:blipFill>
        <p:spPr>
          <a:xfrm>
            <a:off x="0" y="-54854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0A43A1-4C5C-437E-A389-1FCA1693B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924" y="2532740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Travel Visa  Inequality</a:t>
            </a:r>
          </a:p>
        </p:txBody>
      </p:sp>
    </p:spTree>
    <p:extLst>
      <p:ext uri="{BB962C8B-B14F-4D97-AF65-F5344CB8AC3E}">
        <p14:creationId xmlns:p14="http://schemas.microsoft.com/office/powerpoint/2010/main" val="162124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C7FF924-8DA0-4BE9-8C7E-095B0EC13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60C9B-35ED-4C7B-88BE-69475E66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 Source 4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3B696FC-8285-4122-859A-0D1E1B559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2584184"/>
            <a:ext cx="5112461" cy="1699893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CB91E3C3-BE09-4D4E-AB89-3398417A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Shape file of countries</a:t>
            </a:r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5029B4A8-2CF0-48DC-B29E-F3B62EDDC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F71DA811-F7AE-460D-9891-57F221994B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3747795E-BBFD-44B4-892D-2054745A8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BF88A8-1920-407E-A988-509EC8F33C27}"/>
              </a:ext>
            </a:extLst>
          </p:cNvPr>
          <p:cNvSpPr txBox="1"/>
          <p:nvPr/>
        </p:nvSpPr>
        <p:spPr>
          <a:xfrm>
            <a:off x="6460836" y="6380690"/>
            <a:ext cx="53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https://www.naturalearthdata.com/downloads/110m-cultural-vectors</a:t>
            </a:r>
            <a:r>
              <a:rPr lang="en-US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94944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C7FF924-8DA0-4BE9-8C7E-095B0EC13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60C9B-35ED-4C7B-88BE-69475E66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 Source </a:t>
            </a:r>
            <a:r>
              <a:rPr lang="en-US" sz="4000" dirty="0" smtClean="0"/>
              <a:t>5</a:t>
            </a:r>
            <a:endParaRPr lang="en-US" sz="40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CB91E3C3-BE09-4D4E-AB89-3398417A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Country centroids data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5029B4A8-2CF0-48DC-B29E-F3B62EDDC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F71DA811-F7AE-460D-9891-57F221994B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3747795E-BBFD-44B4-892D-2054745A8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BF88A8-1920-407E-A988-509EC8F33C27}"/>
              </a:ext>
            </a:extLst>
          </p:cNvPr>
          <p:cNvSpPr txBox="1"/>
          <p:nvPr/>
        </p:nvSpPr>
        <p:spPr>
          <a:xfrm>
            <a:off x="6460836" y="6380690"/>
            <a:ext cx="53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https://www.naturalearthdata.com/downloads/110m-cultural-vectors</a:t>
            </a:r>
            <a:r>
              <a:rPr lang="en-US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en-US" sz="1200"/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xmlns="" id="{0AAE5AE7-6AE7-4160-8A5F-0E22D12C52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062079"/>
              </p:ext>
            </p:extLst>
          </p:nvPr>
        </p:nvGraphicFramePr>
        <p:xfrm>
          <a:off x="508957" y="690114"/>
          <a:ext cx="5237504" cy="560839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98176">
                  <a:extLst>
                    <a:ext uri="{9D8B030D-6E8A-4147-A177-3AD203B41FA5}">
                      <a16:colId xmlns:a16="http://schemas.microsoft.com/office/drawing/2014/main" xmlns="" val="2359020840"/>
                    </a:ext>
                  </a:extLst>
                </a:gridCol>
                <a:gridCol w="1043002">
                  <a:extLst>
                    <a:ext uri="{9D8B030D-6E8A-4147-A177-3AD203B41FA5}">
                      <a16:colId xmlns:a16="http://schemas.microsoft.com/office/drawing/2014/main" xmlns="" val="156327934"/>
                    </a:ext>
                  </a:extLst>
                </a:gridCol>
                <a:gridCol w="1123623">
                  <a:extLst>
                    <a:ext uri="{9D8B030D-6E8A-4147-A177-3AD203B41FA5}">
                      <a16:colId xmlns:a16="http://schemas.microsoft.com/office/drawing/2014/main" xmlns="" val="2384793367"/>
                    </a:ext>
                  </a:extLst>
                </a:gridCol>
                <a:gridCol w="1072703">
                  <a:extLst>
                    <a:ext uri="{9D8B030D-6E8A-4147-A177-3AD203B41FA5}">
                      <a16:colId xmlns:a16="http://schemas.microsoft.com/office/drawing/2014/main" xmlns="" val="2970179317"/>
                    </a:ext>
                  </a:extLst>
                </a:gridCol>
              </a:tblGrid>
              <a:tr h="57492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Longitude</a:t>
                      </a:r>
                      <a:endParaRPr lang="en-US" sz="18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Latitude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494509463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Aruba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ABW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-69.9827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12.52088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791593943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Afghanistan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66.00473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33.83523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96661350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Angola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17.53737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-12.2934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590166495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Anguilla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-63.065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18.22396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317884270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Albania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20.04983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41.14245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791653370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Aland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19.95329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60.21489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602475157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Andorra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1.560544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42.54229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2148465"/>
                  </a:ext>
                </a:extLst>
              </a:tr>
              <a:tr h="57492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United Arab Emirates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54.30017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23.90528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362640700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Argentina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-65.1798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-35.3813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25524436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Armenia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44.92993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40.28953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81217664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American Samoa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-170.718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-14.3045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469241263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Antarctica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19.92109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-80.5086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326356975"/>
                  </a:ext>
                </a:extLst>
              </a:tr>
              <a:tr h="57492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Ashmore and Cartier Islands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123.5838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-12.4299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388137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43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0EE103-8620-47E7-8EF1-44FCAB87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RELEVANT WORK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xmlns="" id="{539951C5-6B9F-4BAF-864C-F482376C2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550" y="1893951"/>
            <a:ext cx="5886450" cy="44514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9328" y="6271404"/>
            <a:ext cx="254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https://www.passportindex.org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7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1514C1-E382-4DC6-980C-1B1ACC08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80437E2-43F8-4FA6-8119-1CF379304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153" y="2002161"/>
            <a:ext cx="8763000" cy="3952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59328" y="6271404"/>
            <a:ext cx="254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https://www.passportindex.org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5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7E577C-46B8-4CB1-A372-6750CF37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9883902" cy="515493"/>
          </a:xfrm>
        </p:spPr>
        <p:txBody>
          <a:bodyPr>
            <a:normAutofit fontScale="90000"/>
          </a:bodyPr>
          <a:lstStyle/>
          <a:p>
            <a:r>
              <a:rPr lang="en-US" dirty="0"/>
              <a:t>RELEVANT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7D2B1C6-28CD-46F8-B4DC-0E1515DA7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161" y="1000125"/>
            <a:ext cx="6391275" cy="52079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42029" y="638648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https://projects.christianlaesser.com/travel-visa-inequality/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5985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C4A695-4930-4039-864A-EC00AB50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95F751-59E7-4E54-BC6D-F1A88C8DE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Scatter plot (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JSCustomCallbacks</a:t>
            </a:r>
            <a:r>
              <a:rPr lang="en-US" dirty="0" smtClean="0"/>
              <a:t>, </a:t>
            </a:r>
            <a:r>
              <a:rPr lang="en-US" dirty="0" err="1" smtClean="0"/>
              <a:t>Pandas,Widgets</a:t>
            </a:r>
            <a:r>
              <a:rPr lang="en-US" dirty="0" smtClean="0"/>
              <a:t>, Palettes) </a:t>
            </a:r>
            <a:endParaRPr lang="en-US" dirty="0"/>
          </a:p>
          <a:p>
            <a:r>
              <a:rPr lang="en-US" dirty="0"/>
              <a:t>Bar </a:t>
            </a:r>
            <a:r>
              <a:rPr lang="en-US" dirty="0" smtClean="0"/>
              <a:t>Plot (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ColumnDataSource</a:t>
            </a:r>
            <a:r>
              <a:rPr lang="en-US" dirty="0" smtClean="0"/>
              <a:t>, Palettes)</a:t>
            </a:r>
            <a:endParaRPr lang="en-US" dirty="0"/>
          </a:p>
          <a:p>
            <a:r>
              <a:rPr lang="en-US" dirty="0"/>
              <a:t>Line </a:t>
            </a:r>
            <a:r>
              <a:rPr lang="en-US" dirty="0" smtClean="0"/>
              <a:t>Plot (</a:t>
            </a:r>
            <a:r>
              <a:rPr lang="en-US" dirty="0" err="1" smtClean="0"/>
              <a:t>Bokeh</a:t>
            </a:r>
            <a:r>
              <a:rPr lang="en-US" dirty="0" smtClean="0"/>
              <a:t>, Select Widget, Hover, Palettes)</a:t>
            </a:r>
            <a:endParaRPr lang="en-US" dirty="0"/>
          </a:p>
          <a:p>
            <a:r>
              <a:rPr lang="en-US" dirty="0"/>
              <a:t>Map </a:t>
            </a:r>
            <a:r>
              <a:rPr lang="en-US" dirty="0" smtClean="0"/>
              <a:t>Visualization (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GeoJSON</a:t>
            </a:r>
            <a:r>
              <a:rPr lang="en-US" dirty="0" smtClean="0"/>
              <a:t>, </a:t>
            </a:r>
            <a:r>
              <a:rPr lang="en-US" dirty="0" err="1" smtClean="0"/>
              <a:t>ColorMapper</a:t>
            </a:r>
            <a:r>
              <a:rPr lang="en-US" dirty="0" smtClean="0"/>
              <a:t>, Hover, </a:t>
            </a:r>
            <a:r>
              <a:rPr lang="en-US" dirty="0"/>
              <a:t>Select Widget, </a:t>
            </a:r>
            <a:r>
              <a:rPr lang="en-US" dirty="0" err="1" smtClean="0"/>
              <a:t>ColorBar</a:t>
            </a:r>
            <a:r>
              <a:rPr lang="en-US" dirty="0" smtClean="0"/>
              <a:t>, Palettes)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13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6B3A2D-5943-489C-8A3B-65CC1CEB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bokeh.palettes - RdYlBu7, RdGy7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94" y="1799967"/>
            <a:ext cx="4008508" cy="5058033"/>
          </a:xfrm>
        </p:spPr>
      </p:pic>
      <p:sp>
        <p:nvSpPr>
          <p:cNvPr id="3" name="TextBox 2"/>
          <p:cNvSpPr txBox="1"/>
          <p:nvPr/>
        </p:nvSpPr>
        <p:spPr>
          <a:xfrm>
            <a:off x="6875254" y="6392174"/>
            <a:ext cx="502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http://docs.bokeh.org/en/1.3.2/docs/reference/palettes.html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5245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6B3A2D-5943-489C-8A3B-65CC1CEB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Biggest Climbers vs. Biggest Fallers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15" y="1655073"/>
            <a:ext cx="6287666" cy="5058033"/>
          </a:xfrm>
        </p:spPr>
      </p:pic>
    </p:spTree>
    <p:extLst>
      <p:ext uri="{BB962C8B-B14F-4D97-AF65-F5344CB8AC3E}">
        <p14:creationId xmlns:p14="http://schemas.microsoft.com/office/powerpoint/2010/main" val="57486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Seven Vs. Bottom Seven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72326"/>
            <a:ext cx="4520528" cy="484556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74" y="1672325"/>
            <a:ext cx="4471680" cy="48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4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Visa index gradient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82" y="1733909"/>
            <a:ext cx="6958455" cy="4715738"/>
          </a:xfrm>
        </p:spPr>
      </p:pic>
    </p:spTree>
    <p:extLst>
      <p:ext uri="{BB962C8B-B14F-4D97-AF65-F5344CB8AC3E}">
        <p14:creationId xmlns:p14="http://schemas.microsoft.com/office/powerpoint/2010/main" val="195337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548347-0257-431D-8118-578BF31C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75302"/>
            <a:ext cx="10058400" cy="160934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F49591-C2D4-424C-B9E6-591D96502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356366"/>
          </a:xfrm>
        </p:spPr>
        <p:txBody>
          <a:bodyPr>
            <a:normAutofit/>
          </a:bodyPr>
          <a:lstStyle/>
          <a:p>
            <a:r>
              <a:rPr lang="en-US" dirty="0"/>
              <a:t>The visa policies are changing rapidly with an intention to make the travel and exploration </a:t>
            </a:r>
            <a:r>
              <a:rPr lang="en-US" dirty="0" smtClean="0"/>
              <a:t>easier</a:t>
            </a:r>
            <a:endParaRPr lang="en-US" dirty="0"/>
          </a:p>
          <a:p>
            <a:r>
              <a:rPr lang="en-US" dirty="0"/>
              <a:t>Even with rapid change, there is still inequality in travel </a:t>
            </a:r>
            <a:r>
              <a:rPr lang="en-US" dirty="0" smtClean="0"/>
              <a:t>policies</a:t>
            </a:r>
          </a:p>
          <a:p>
            <a:r>
              <a:rPr lang="en-US" dirty="0" smtClean="0"/>
              <a:t>We as international students, also had to go through many visa procedures before coming here for education. </a:t>
            </a:r>
            <a:r>
              <a:rPr lang="en-US" dirty="0" smtClean="0"/>
              <a:t>This motivated us to explore the visa inequalities while travelling to and from different countries</a:t>
            </a:r>
          </a:p>
          <a:p>
            <a:r>
              <a:rPr lang="en-US" dirty="0" smtClean="0"/>
              <a:t>The current immigration situations is one of the major reason which motivated to find the factors affecting the visa free mobility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05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 Per Capita Comparison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79" y="1629193"/>
            <a:ext cx="7627119" cy="5176399"/>
          </a:xfrm>
        </p:spPr>
      </p:pic>
    </p:spTree>
    <p:extLst>
      <p:ext uri="{BB962C8B-B14F-4D97-AF65-F5344CB8AC3E}">
        <p14:creationId xmlns:p14="http://schemas.microsoft.com/office/powerpoint/2010/main" val="284759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with Incoming vs. Outgoing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2" y="1711291"/>
            <a:ext cx="7673712" cy="4862850"/>
          </a:xfrm>
        </p:spPr>
      </p:pic>
    </p:spTree>
    <p:extLst>
      <p:ext uri="{BB962C8B-B14F-4D97-AF65-F5344CB8AC3E}">
        <p14:creationId xmlns:p14="http://schemas.microsoft.com/office/powerpoint/2010/main" val="167405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&amp; How Can I travel?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12" y="1706832"/>
            <a:ext cx="6911072" cy="5052678"/>
          </a:xfrm>
        </p:spPr>
      </p:pic>
    </p:spTree>
    <p:extLst>
      <p:ext uri="{BB962C8B-B14F-4D97-AF65-F5344CB8AC3E}">
        <p14:creationId xmlns:p14="http://schemas.microsoft.com/office/powerpoint/2010/main" val="226614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Highlighting Differences - Senegal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25" y="1663699"/>
            <a:ext cx="7015645" cy="5095461"/>
          </a:xfrm>
        </p:spPr>
      </p:pic>
    </p:spTree>
    <p:extLst>
      <p:ext uri="{BB962C8B-B14F-4D97-AF65-F5344CB8AC3E}">
        <p14:creationId xmlns:p14="http://schemas.microsoft.com/office/powerpoint/2010/main" val="290603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HighLighting</a:t>
            </a:r>
            <a:r>
              <a:rPr lang="en-US" dirty="0" smtClean="0"/>
              <a:t> Differences - Japan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48" y="1655072"/>
            <a:ext cx="6929199" cy="4986727"/>
          </a:xfrm>
        </p:spPr>
      </p:pic>
    </p:spTree>
    <p:extLst>
      <p:ext uri="{BB962C8B-B14F-4D97-AF65-F5344CB8AC3E}">
        <p14:creationId xmlns:p14="http://schemas.microsoft.com/office/powerpoint/2010/main" val="426750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GDP &amp; Income vs. Rank (Year 2006-2018)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1" y="1732712"/>
            <a:ext cx="9371736" cy="4821426"/>
          </a:xfrm>
        </p:spPr>
      </p:pic>
    </p:spTree>
    <p:extLst>
      <p:ext uri="{BB962C8B-B14F-4D97-AF65-F5344CB8AC3E}">
        <p14:creationId xmlns:p14="http://schemas.microsoft.com/office/powerpoint/2010/main" val="2108774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548347-0257-431D-8118-578BF31C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75302"/>
            <a:ext cx="10058400" cy="1609344"/>
          </a:xfrm>
        </p:spPr>
        <p:txBody>
          <a:bodyPr/>
          <a:lstStyle/>
          <a:p>
            <a:r>
              <a:rPr lang="en-US" dirty="0" smtClean="0"/>
              <a:t>Insights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F49591-C2D4-424C-B9E6-591D96502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356366"/>
          </a:xfrm>
        </p:spPr>
        <p:txBody>
          <a:bodyPr>
            <a:normAutofit/>
          </a:bodyPr>
          <a:lstStyle/>
          <a:p>
            <a:r>
              <a:rPr lang="en-US" dirty="0" smtClean="0"/>
              <a:t>Correlation between GDP </a:t>
            </a:r>
            <a:r>
              <a:rPr lang="en-US" dirty="0"/>
              <a:t>p</a:t>
            </a:r>
            <a:r>
              <a:rPr lang="en-US" dirty="0" smtClean="0"/>
              <a:t>er capita and Passport Rank</a:t>
            </a:r>
          </a:p>
          <a:p>
            <a:r>
              <a:rPr lang="en-US" dirty="0" smtClean="0"/>
              <a:t>Correlation </a:t>
            </a:r>
            <a:r>
              <a:rPr lang="en-US" dirty="0"/>
              <a:t>between </a:t>
            </a:r>
            <a:r>
              <a:rPr lang="en-US" dirty="0" smtClean="0"/>
              <a:t>Incoming </a:t>
            </a:r>
            <a:r>
              <a:rPr lang="en-US" dirty="0"/>
              <a:t>and Passport </a:t>
            </a:r>
            <a:r>
              <a:rPr lang="en-US" dirty="0" smtClean="0"/>
              <a:t>Rank</a:t>
            </a:r>
          </a:p>
          <a:p>
            <a:r>
              <a:rPr lang="en-US" dirty="0" smtClean="0"/>
              <a:t>Difference in Balanced / Welcoming / Restrictive</a:t>
            </a:r>
          </a:p>
          <a:p>
            <a:r>
              <a:rPr lang="en-US" dirty="0" smtClean="0"/>
              <a:t>Evident from Visa Index Gradient Map that Asia(except Japan) and African Countries have poor visa index in comparison to other continent countries</a:t>
            </a:r>
          </a:p>
          <a:p>
            <a:r>
              <a:rPr lang="en-US" dirty="0" smtClean="0"/>
              <a:t>Drastic difference between Senegal and Japan (Highlighting Differences)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3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Include some more factors like education,  technology, crime rates, healthcare to test the effect on visa mobility</a:t>
            </a:r>
          </a:p>
          <a:p>
            <a:r>
              <a:rPr lang="en-US" dirty="0" smtClean="0"/>
              <a:t>Add more interactivity to the plots</a:t>
            </a:r>
          </a:p>
          <a:p>
            <a:r>
              <a:rPr lang="en-US" dirty="0" smtClean="0"/>
              <a:t>Try to get more data for the factors above</a:t>
            </a:r>
          </a:p>
          <a:p>
            <a:r>
              <a:rPr lang="en-US" dirty="0" smtClean="0"/>
              <a:t>Explore scraping for data about GDP, Incoming and Outgoing rates across all the years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2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Passport Power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46446"/>
            <a:ext cx="3907594" cy="4991259"/>
          </a:xfrm>
        </p:spPr>
      </p:pic>
      <p:sp>
        <p:nvSpPr>
          <p:cNvPr id="5" name="TextBox 4"/>
          <p:cNvSpPr txBox="1"/>
          <p:nvPr/>
        </p:nvSpPr>
        <p:spPr>
          <a:xfrm>
            <a:off x="5684807" y="2845518"/>
            <a:ext cx="5331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Immigrant situation is 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Impede the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Lack of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Difference in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Financial Restrictions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Schengen Countries vs. USA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1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Passport Power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46446"/>
            <a:ext cx="3907594" cy="4991259"/>
          </a:xfrm>
        </p:spPr>
      </p:pic>
      <p:sp>
        <p:nvSpPr>
          <p:cNvPr id="5" name="TextBox 4"/>
          <p:cNvSpPr txBox="1"/>
          <p:nvPr/>
        </p:nvSpPr>
        <p:spPr>
          <a:xfrm>
            <a:off x="5684807" y="2845518"/>
            <a:ext cx="5331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Immigrant situation is 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Impede the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Lack of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Difference in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Financial Restrictions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Schengen Countries vs. USA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3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Passport - poor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3" y="1879359"/>
            <a:ext cx="4287657" cy="4638189"/>
          </a:xfrm>
        </p:spPr>
      </p:pic>
      <p:sp>
        <p:nvSpPr>
          <p:cNvPr id="5" name="TextBox 4"/>
          <p:cNvSpPr txBox="1"/>
          <p:nvPr/>
        </p:nvSpPr>
        <p:spPr>
          <a:xfrm>
            <a:off x="5132717" y="3321290"/>
            <a:ext cx="6185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Passport – Document to travel or Document proving Residence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Effect of technology on Travel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Passport still a document lacking technology?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Does country of origin alone affect or support visa free travel?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3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86E56A-58FB-4FC4-8564-4F1C3075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BCFA19-B206-4CF5-B46C-4ED05946F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main objective of this project to put forth a set interactive visualization where on can see the passport index across all the countries, different visa polices for a country compared to other countries, highlighting the advantages and disadvantages for each country</a:t>
            </a:r>
          </a:p>
          <a:p>
            <a:r>
              <a:rPr lang="en-US" dirty="0"/>
              <a:t>How the visa index and GDP per capita changed over the years.</a:t>
            </a:r>
          </a:p>
          <a:p>
            <a:r>
              <a:rPr lang="en-US" dirty="0"/>
              <a:t>How the visa index impacts the outgoing and incoming flow of </a:t>
            </a:r>
            <a:r>
              <a:rPr lang="en-US" dirty="0" smtClean="0"/>
              <a:t>people</a:t>
            </a:r>
          </a:p>
          <a:p>
            <a:r>
              <a:rPr lang="en-US" dirty="0" smtClean="0"/>
              <a:t>The </a:t>
            </a:r>
            <a:r>
              <a:rPr lang="en-US" dirty="0"/>
              <a:t>objective of the project is to raise awareness for existing inequalities between different countries- one of the inequality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7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C7FF924-8DA0-4BE9-8C7E-095B0EC13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60C9B-35ED-4C7B-88BE-69475E66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 Source 1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CB91E3C3-BE09-4D4E-AB89-3398417A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Data Description of Visa Type:</a:t>
            </a:r>
          </a:p>
          <a:p>
            <a:pPr marL="0" indent="0">
              <a:buNone/>
            </a:pPr>
            <a:r>
              <a:rPr lang="en-US" sz="1800" dirty="0"/>
              <a:t>0: Visa Not required</a:t>
            </a:r>
          </a:p>
          <a:p>
            <a:pPr marL="0" indent="0">
              <a:buNone/>
            </a:pPr>
            <a:r>
              <a:rPr lang="en-US" sz="1800" dirty="0"/>
              <a:t>1: Visa on Arrival</a:t>
            </a:r>
          </a:p>
          <a:p>
            <a:pPr marL="0" indent="0">
              <a:buNone/>
            </a:pPr>
            <a:r>
              <a:rPr lang="en-US" sz="1800" dirty="0"/>
              <a:t>2: ETA Required</a:t>
            </a:r>
          </a:p>
          <a:p>
            <a:pPr marL="0" indent="0">
              <a:buNone/>
            </a:pPr>
            <a:r>
              <a:rPr lang="en-US" sz="1800" dirty="0"/>
              <a:t>3. </a:t>
            </a:r>
            <a:r>
              <a:rPr lang="en-US" sz="1800" dirty="0" err="1"/>
              <a:t>eVisa</a:t>
            </a:r>
            <a:r>
              <a:rPr lang="en-US" sz="1800" dirty="0"/>
              <a:t> Required</a:t>
            </a:r>
          </a:p>
          <a:p>
            <a:pPr marL="0" indent="0">
              <a:buNone/>
            </a:pPr>
            <a:r>
              <a:rPr lang="en-US" sz="1800" dirty="0"/>
              <a:t>4. Visa </a:t>
            </a:r>
            <a:r>
              <a:rPr lang="en-US" sz="1800" dirty="0" smtClean="0"/>
              <a:t>Required</a:t>
            </a:r>
          </a:p>
          <a:p>
            <a:pPr marL="0" indent="0">
              <a:buNone/>
            </a:pPr>
            <a:r>
              <a:rPr lang="en-US" sz="1800" dirty="0" smtClean="0"/>
              <a:t>5. Same Country</a:t>
            </a:r>
            <a:endParaRPr lang="en-US" sz="1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029B4A8-2CF0-48DC-B29E-F3B62EDDC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71DA811-F7AE-460D-9891-57F221994B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3747795E-BBFD-44B4-892D-2054745A8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xmlns="" id="{0AAE5AE7-6AE7-4160-8A5F-0E22D12C52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558478"/>
              </p:ext>
            </p:extLst>
          </p:nvPr>
        </p:nvGraphicFramePr>
        <p:xfrm>
          <a:off x="633999" y="857004"/>
          <a:ext cx="5112464" cy="530136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09549">
                  <a:extLst>
                    <a:ext uri="{9D8B030D-6E8A-4147-A177-3AD203B41FA5}">
                      <a16:colId xmlns:a16="http://schemas.microsoft.com/office/drawing/2014/main" xmlns="" val="2359020840"/>
                    </a:ext>
                  </a:extLst>
                </a:gridCol>
                <a:gridCol w="1209549">
                  <a:extLst>
                    <a:ext uri="{9D8B030D-6E8A-4147-A177-3AD203B41FA5}">
                      <a16:colId xmlns:a16="http://schemas.microsoft.com/office/drawing/2014/main" xmlns="" val="156327934"/>
                    </a:ext>
                  </a:extLst>
                </a:gridCol>
                <a:gridCol w="1570286">
                  <a:extLst>
                    <a:ext uri="{9D8B030D-6E8A-4147-A177-3AD203B41FA5}">
                      <a16:colId xmlns:a16="http://schemas.microsoft.com/office/drawing/2014/main" xmlns="" val="2384793367"/>
                    </a:ext>
                  </a:extLst>
                </a:gridCol>
                <a:gridCol w="1123080">
                  <a:extLst>
                    <a:ext uri="{9D8B030D-6E8A-4147-A177-3AD203B41FA5}">
                      <a16:colId xmlns:a16="http://schemas.microsoft.com/office/drawing/2014/main" xmlns="" val="2970179317"/>
                    </a:ext>
                  </a:extLst>
                </a:gridCol>
              </a:tblGrid>
              <a:tr h="372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all" spc="150">
                          <a:solidFill>
                            <a:schemeClr val="lt1"/>
                          </a:solidFill>
                          <a:effectLst/>
                        </a:rPr>
                        <a:t>code1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all" spc="150">
                          <a:solidFill>
                            <a:schemeClr val="lt1"/>
                          </a:solidFill>
                          <a:effectLst/>
                        </a:rPr>
                        <a:t>code2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visa_type1</a:t>
                      </a:r>
                      <a:endParaRPr lang="en-US" sz="11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Visa type2</a:t>
                      </a:r>
                      <a:endParaRPr lang="en-US" sz="11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4509463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91593943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AGO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661350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ALB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90166495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ARE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7884270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ARG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91653370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ARM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2475157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AUS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2148465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AUT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2640700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AZE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5524436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BDI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217664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BEL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69241263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BEN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6356975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BFA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8137775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BGD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67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61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C7FF924-8DA0-4BE9-8C7E-095B0EC13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60C9B-35ED-4C7B-88BE-69475E66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 Source 2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CB91E3C3-BE09-4D4E-AB89-3398417A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1685482"/>
          </a:xfrm>
        </p:spPr>
        <p:txBody>
          <a:bodyPr>
            <a:normAutofit/>
          </a:bodyPr>
          <a:lstStyle/>
          <a:p>
            <a:r>
              <a:rPr lang="en-US" sz="1800" dirty="0"/>
              <a:t>Data is scraped using python requests library.</a:t>
            </a:r>
          </a:p>
          <a:p>
            <a:r>
              <a:rPr lang="en-US" sz="1800" dirty="0"/>
              <a:t>Score~ Henley Passport index</a:t>
            </a:r>
          </a:p>
          <a:p>
            <a:r>
              <a:rPr lang="en-US" sz="1800" dirty="0"/>
              <a:t>Year ~ 2006 -2019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029B4A8-2CF0-48DC-B29E-F3B62EDDC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F71DA811-F7AE-460D-9891-57F221994B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3747795E-BBFD-44B4-892D-2054745A8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xmlns="" id="{0AAE5AE7-6AE7-4160-8A5F-0E22D12C52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670044"/>
              </p:ext>
            </p:extLst>
          </p:nvPr>
        </p:nvGraphicFramePr>
        <p:xfrm>
          <a:off x="633999" y="872143"/>
          <a:ext cx="5112462" cy="51239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50471">
                  <a:extLst>
                    <a:ext uri="{9D8B030D-6E8A-4147-A177-3AD203B41FA5}">
                      <a16:colId xmlns:a16="http://schemas.microsoft.com/office/drawing/2014/main" xmlns="" val="2359020840"/>
                    </a:ext>
                  </a:extLst>
                </a:gridCol>
                <a:gridCol w="1018101">
                  <a:extLst>
                    <a:ext uri="{9D8B030D-6E8A-4147-A177-3AD203B41FA5}">
                      <a16:colId xmlns:a16="http://schemas.microsoft.com/office/drawing/2014/main" xmlns="" val="156327934"/>
                    </a:ext>
                  </a:extLst>
                </a:gridCol>
                <a:gridCol w="1096797">
                  <a:extLst>
                    <a:ext uri="{9D8B030D-6E8A-4147-A177-3AD203B41FA5}">
                      <a16:colId xmlns:a16="http://schemas.microsoft.com/office/drawing/2014/main" xmlns="" val="2384793367"/>
                    </a:ext>
                  </a:extLst>
                </a:gridCol>
                <a:gridCol w="1047093">
                  <a:extLst>
                    <a:ext uri="{9D8B030D-6E8A-4147-A177-3AD203B41FA5}">
                      <a16:colId xmlns:a16="http://schemas.microsoft.com/office/drawing/2014/main" xmlns="" val="2970179317"/>
                    </a:ext>
                  </a:extLst>
                </a:gridCol>
              </a:tblGrid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Country Name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1494509463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Denmark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DNK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791593943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Finland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FIN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9666135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United States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159016649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Germany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31788427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Sweden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SWE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79165337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Ireland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IRL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602475157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France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FRA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26214846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Italy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236264070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Japan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JPN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25524436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United Kingdom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GBR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81217664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Luxembourg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LUX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469241263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Switzerland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CHE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32635697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Norway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NOR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138813777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Belgium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BEL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2786782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BF88A8-1920-407E-A988-509EC8F33C27}"/>
              </a:ext>
            </a:extLst>
          </p:cNvPr>
          <p:cNvSpPr txBox="1"/>
          <p:nvPr/>
        </p:nvSpPr>
        <p:spPr>
          <a:xfrm>
            <a:off x="7632441" y="6395286"/>
            <a:ext cx="53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https://www.henleypassportindex.com/passport</a:t>
            </a:r>
          </a:p>
        </p:txBody>
      </p:sp>
    </p:spTree>
    <p:extLst>
      <p:ext uri="{BB962C8B-B14F-4D97-AF65-F5344CB8AC3E}">
        <p14:creationId xmlns:p14="http://schemas.microsoft.com/office/powerpoint/2010/main" val="300575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C7FF924-8DA0-4BE9-8C7E-095B0EC13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60C9B-35ED-4C7B-88BE-69475E66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 Source 3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CB91E3C3-BE09-4D4E-AB89-3398417A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1685482"/>
          </a:xfrm>
        </p:spPr>
        <p:txBody>
          <a:bodyPr>
            <a:normAutofit/>
          </a:bodyPr>
          <a:lstStyle/>
          <a:p>
            <a:r>
              <a:rPr lang="en-US" sz="1800" dirty="0"/>
              <a:t>Data contains GDP per capita, incoming volume and outgoing volume.(~2018)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029B4A8-2CF0-48DC-B29E-F3B62EDDC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F71DA811-F7AE-460D-9891-57F221994B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3747795E-BBFD-44B4-892D-2054745A8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xmlns="" id="{0AAE5AE7-6AE7-4160-8A5F-0E22D12C52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103376"/>
              </p:ext>
            </p:extLst>
          </p:nvPr>
        </p:nvGraphicFramePr>
        <p:xfrm>
          <a:off x="530482" y="1148823"/>
          <a:ext cx="5112462" cy="363065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50471">
                  <a:extLst>
                    <a:ext uri="{9D8B030D-6E8A-4147-A177-3AD203B41FA5}">
                      <a16:colId xmlns:a16="http://schemas.microsoft.com/office/drawing/2014/main" xmlns="" val="2359020840"/>
                    </a:ext>
                  </a:extLst>
                </a:gridCol>
                <a:gridCol w="1018101">
                  <a:extLst>
                    <a:ext uri="{9D8B030D-6E8A-4147-A177-3AD203B41FA5}">
                      <a16:colId xmlns:a16="http://schemas.microsoft.com/office/drawing/2014/main" xmlns="" val="156327934"/>
                    </a:ext>
                  </a:extLst>
                </a:gridCol>
                <a:gridCol w="1096797">
                  <a:extLst>
                    <a:ext uri="{9D8B030D-6E8A-4147-A177-3AD203B41FA5}">
                      <a16:colId xmlns:a16="http://schemas.microsoft.com/office/drawing/2014/main" xmlns="" val="2384793367"/>
                    </a:ext>
                  </a:extLst>
                </a:gridCol>
                <a:gridCol w="1047093">
                  <a:extLst>
                    <a:ext uri="{9D8B030D-6E8A-4147-A177-3AD203B41FA5}">
                      <a16:colId xmlns:a16="http://schemas.microsoft.com/office/drawing/2014/main" xmlns="" val="2970179317"/>
                    </a:ext>
                  </a:extLst>
                </a:gridCol>
              </a:tblGrid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Country code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gdp_percapita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Incoming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Outgoing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494509463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42752.66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16590000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32977000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791593943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35685.6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47704000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29060000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9666135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CZE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29017.84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9004000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5304000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59016649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9930.94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2857000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3928000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31788427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21942.15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3576000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2999000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79165337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23295.34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2259000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2612000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602475157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CYP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28224.46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2405000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1026000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214846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6131.06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798000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837000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36264070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1006.84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2882000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710000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25524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BF88A8-1920-407E-A988-509EC8F33C27}"/>
              </a:ext>
            </a:extLst>
          </p:cNvPr>
          <p:cNvSpPr txBox="1"/>
          <p:nvPr/>
        </p:nvSpPr>
        <p:spPr>
          <a:xfrm>
            <a:off x="7632441" y="6395286"/>
            <a:ext cx="53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Kaggle.com</a:t>
            </a:r>
          </a:p>
        </p:txBody>
      </p:sp>
    </p:spTree>
    <p:extLst>
      <p:ext uri="{BB962C8B-B14F-4D97-AF65-F5344CB8AC3E}">
        <p14:creationId xmlns:p14="http://schemas.microsoft.com/office/powerpoint/2010/main" val="278753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831</Words>
  <Application>Microsoft Office PowerPoint</Application>
  <PresentationFormat>Widescreen</PresentationFormat>
  <Paragraphs>309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Travel Visa  Inequality</vt:lpstr>
      <vt:lpstr>MOTIVATION</vt:lpstr>
      <vt:lpstr>Passport Power</vt:lpstr>
      <vt:lpstr>Passport Power</vt:lpstr>
      <vt:lpstr>The new Passport - poor</vt:lpstr>
      <vt:lpstr>OBJECTIVE</vt:lpstr>
      <vt:lpstr>DATA Source 1</vt:lpstr>
      <vt:lpstr>DATA Source 2</vt:lpstr>
      <vt:lpstr>DATA Source 3</vt:lpstr>
      <vt:lpstr>DATA Source 4</vt:lpstr>
      <vt:lpstr>DATA Source 5</vt:lpstr>
      <vt:lpstr>RELEVANT WORK</vt:lpstr>
      <vt:lpstr>RELEVANT WORK</vt:lpstr>
      <vt:lpstr>RELEVANT WORK</vt:lpstr>
      <vt:lpstr>VISUALIZATION</vt:lpstr>
      <vt:lpstr>bokeh.palettes - RdYlBu7, RdGy7 </vt:lpstr>
      <vt:lpstr>Biggest Climbers vs. Biggest Fallers </vt:lpstr>
      <vt:lpstr>Top Seven Vs. Bottom Seven</vt:lpstr>
      <vt:lpstr>Visa index gradient map</vt:lpstr>
      <vt:lpstr>GDP Per Capita Comparison</vt:lpstr>
      <vt:lpstr>Score with Incoming vs. Outgoing </vt:lpstr>
      <vt:lpstr>Where &amp; How Can I travel?</vt:lpstr>
      <vt:lpstr>Highlighting Differences - Senegal</vt:lpstr>
      <vt:lpstr>HighLighting Differences - Japan</vt:lpstr>
      <vt:lpstr>GDP &amp; Income vs. Rank (Year 2006-2018)</vt:lpstr>
      <vt:lpstr>Insights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Visa  Inequality</dc:title>
  <dc:creator>Dhatrika, Yashaswini</dc:creator>
  <cp:lastModifiedBy>Rohit Bapat</cp:lastModifiedBy>
  <cp:revision>38</cp:revision>
  <dcterms:created xsi:type="dcterms:W3CDTF">2019-12-09T00:45:45Z</dcterms:created>
  <dcterms:modified xsi:type="dcterms:W3CDTF">2019-12-09T20:25:12Z</dcterms:modified>
</cp:coreProperties>
</file>